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</p:sldMasterIdLst>
  <p:notesMasterIdLst>
    <p:notesMasterId r:id="rId11"/>
  </p:notesMasterIdLst>
  <p:sldIdLst>
    <p:sldId id="256" r:id="rId2"/>
    <p:sldId id="270" r:id="rId3"/>
    <p:sldId id="269" r:id="rId4"/>
    <p:sldId id="258" r:id="rId5"/>
    <p:sldId id="260" r:id="rId6"/>
    <p:sldId id="261" r:id="rId7"/>
    <p:sldId id="266" r:id="rId8"/>
    <p:sldId id="264" r:id="rId9"/>
    <p:sldId id="268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than Swartzentruber" initials="ES" lastIdx="1" clrIdx="0">
    <p:extLst>
      <p:ext uri="{19B8F6BF-5375-455C-9EA6-DF929625EA0E}">
        <p15:presenceInfo xmlns:p15="http://schemas.microsoft.com/office/powerpoint/2012/main" userId="S::eps26@duke.edu::b164cf71-ec08-479e-a023-5eb9c108f8bf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75"/>
    <p:restoredTop sz="94710"/>
  </p:normalViewPr>
  <p:slideViewPr>
    <p:cSldViewPr snapToGrid="0" snapToObjects="1">
      <p:cViewPr varScale="1">
        <p:scale>
          <a:sx n="144" d="100"/>
          <a:sy n="144" d="100"/>
        </p:scale>
        <p:origin x="216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CAECBC-CD2E-3447-A907-5392EDAB1F53}" type="datetimeFigureOut">
              <a:rPr lang="en-US" smtClean="0"/>
              <a:t>12/2/19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9C8E8B-AE7F-E949-9E46-484035175C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2508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9C8E8B-AE7F-E949-9E46-484035175C9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4466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6EBD05-74B6-C644-BD9A-0D530E14E71D}" type="datetimeFigureOut">
              <a:rPr lang="en-US" smtClean="0"/>
              <a:t>12/2/19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488E4A-D76A-6643-8475-5419D5E1C1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5158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6EBD05-74B6-C644-BD9A-0D530E14E71D}" type="datetimeFigureOut">
              <a:rPr lang="en-US" smtClean="0"/>
              <a:t>12/2/19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488E4A-D76A-6643-8475-5419D5E1C1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4189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6EBD05-74B6-C644-BD9A-0D530E14E71D}" type="datetimeFigureOut">
              <a:rPr lang="en-US" smtClean="0"/>
              <a:t>12/2/19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488E4A-D76A-6643-8475-5419D5E1C1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0050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6EBD05-74B6-C644-BD9A-0D530E14E71D}" type="datetimeFigureOut">
              <a:rPr lang="en-US" smtClean="0"/>
              <a:t>12/2/19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488E4A-D76A-6643-8475-5419D5E1C1EC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188100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6EBD05-74B6-C644-BD9A-0D530E14E71D}" type="datetimeFigureOut">
              <a:rPr lang="en-US" smtClean="0"/>
              <a:t>12/2/19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488E4A-D76A-6643-8475-5419D5E1C1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8686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6EBD05-74B6-C644-BD9A-0D530E14E71D}" type="datetimeFigureOut">
              <a:rPr lang="en-US" smtClean="0"/>
              <a:t>12/2/19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488E4A-D76A-6643-8475-5419D5E1C1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3831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6EBD05-74B6-C644-BD9A-0D530E14E71D}" type="datetimeFigureOut">
              <a:rPr lang="en-US" smtClean="0"/>
              <a:t>12/2/19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488E4A-D76A-6643-8475-5419D5E1C1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7491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6EBD05-74B6-C644-BD9A-0D530E14E71D}" type="datetimeFigureOut">
              <a:rPr lang="en-US" smtClean="0"/>
              <a:t>12/2/19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488E4A-D76A-6643-8475-5419D5E1C1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132955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6EBD05-74B6-C644-BD9A-0D530E14E71D}" type="datetimeFigureOut">
              <a:rPr lang="en-US" smtClean="0"/>
              <a:t>12/2/19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488E4A-D76A-6643-8475-5419D5E1C1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8286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6EBD05-74B6-C644-BD9A-0D530E14E71D}" type="datetimeFigureOut">
              <a:rPr lang="en-US" smtClean="0"/>
              <a:t>12/2/19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488E4A-D76A-6643-8475-5419D5E1C1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9830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6EBD05-74B6-C644-BD9A-0D530E14E71D}" type="datetimeFigureOut">
              <a:rPr lang="en-US" smtClean="0"/>
              <a:t>12/2/19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488E4A-D76A-6643-8475-5419D5E1C1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53256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6EBD05-74B6-C644-BD9A-0D530E14E71D}" type="datetimeFigureOut">
              <a:rPr lang="en-US" smtClean="0"/>
              <a:t>12/2/19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488E4A-D76A-6643-8475-5419D5E1C1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5826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6EBD05-74B6-C644-BD9A-0D530E14E71D}" type="datetimeFigureOut">
              <a:rPr lang="en-US" smtClean="0"/>
              <a:t>12/2/19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488E4A-D76A-6643-8475-5419D5E1C1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1257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6EBD05-74B6-C644-BD9A-0D530E14E71D}" type="datetimeFigureOut">
              <a:rPr lang="en-US" smtClean="0"/>
              <a:t>12/2/19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488E4A-D76A-6643-8475-5419D5E1C1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1198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6EBD05-74B6-C644-BD9A-0D530E14E71D}" type="datetimeFigureOut">
              <a:rPr lang="en-US" smtClean="0"/>
              <a:t>12/2/19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488E4A-D76A-6643-8475-5419D5E1C1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0351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6EBD05-74B6-C644-BD9A-0D530E14E71D}" type="datetimeFigureOut">
              <a:rPr lang="en-US" smtClean="0"/>
              <a:t>12/2/19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488E4A-D76A-6643-8475-5419D5E1C1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526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6EBD05-74B6-C644-BD9A-0D530E14E71D}" type="datetimeFigureOut">
              <a:rPr lang="en-US" smtClean="0"/>
              <a:t>12/2/19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488E4A-D76A-6643-8475-5419D5E1C1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1203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606EBD05-74B6-C644-BD9A-0D530E14E71D}" type="datetimeFigureOut">
              <a:rPr lang="en-US" smtClean="0"/>
              <a:t>12/2/19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488E4A-D76A-6643-8475-5419D5E1C1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09435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tiff"/><Relationship Id="rId3" Type="http://schemas.openxmlformats.org/officeDocument/2006/relationships/image" Target="../media/image8.tiff"/><Relationship Id="rId7" Type="http://schemas.openxmlformats.org/officeDocument/2006/relationships/image" Target="../media/image12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tiff"/><Relationship Id="rId11" Type="http://schemas.openxmlformats.org/officeDocument/2006/relationships/image" Target="../media/image16.tiff"/><Relationship Id="rId5" Type="http://schemas.openxmlformats.org/officeDocument/2006/relationships/image" Target="../media/image10.tiff"/><Relationship Id="rId10" Type="http://schemas.openxmlformats.org/officeDocument/2006/relationships/image" Target="../media/image15.tiff"/><Relationship Id="rId4" Type="http://schemas.openxmlformats.org/officeDocument/2006/relationships/image" Target="../media/image9.tiff"/><Relationship Id="rId9" Type="http://schemas.openxmlformats.org/officeDocument/2006/relationships/image" Target="../media/image14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cake, sitting, decorated, table&#10;&#10;Description automatically generated">
            <a:extLst>
              <a:ext uri="{FF2B5EF4-FFF2-40B4-BE49-F238E27FC236}">
                <a16:creationId xmlns:a16="http://schemas.microsoft.com/office/drawing/2014/main" id="{1F4714C6-B0BD-4243-A79C-5F76B459C9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B8087FE-238E-2147-AD54-A9205FBCF3EA}"/>
              </a:ext>
            </a:extLst>
          </p:cNvPr>
          <p:cNvSpPr/>
          <p:nvPr/>
        </p:nvSpPr>
        <p:spPr>
          <a:xfrm>
            <a:off x="2616693" y="3429000"/>
            <a:ext cx="6958614" cy="1103051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Character Class Victory Conditions in League of Legends</a:t>
            </a:r>
          </a:p>
          <a:p>
            <a:pPr algn="ctr"/>
            <a:r>
              <a:rPr lang="en-US" dirty="0"/>
              <a:t>Ethan Swartzentruber 12/03/2019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F52F9F-AF80-224F-9EA5-049761747DB2}"/>
              </a:ext>
            </a:extLst>
          </p:cNvPr>
          <p:cNvSpPr txBox="1"/>
          <p:nvPr/>
        </p:nvSpPr>
        <p:spPr>
          <a:xfrm>
            <a:off x="0" y="6596390"/>
            <a:ext cx="196079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Image Credit: Riot Games</a:t>
            </a:r>
          </a:p>
        </p:txBody>
      </p:sp>
    </p:spTree>
    <p:extLst>
      <p:ext uri="{BB962C8B-B14F-4D97-AF65-F5344CB8AC3E}">
        <p14:creationId xmlns:p14="http://schemas.microsoft.com/office/powerpoint/2010/main" val="6487145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4FAC01-B204-934B-B506-08BBFB9EDD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02DC9C-5240-1644-A923-B8F9A27FCA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1" y="1573524"/>
            <a:ext cx="8946541" cy="4195481"/>
          </a:xfrm>
        </p:spPr>
        <p:txBody>
          <a:bodyPr/>
          <a:lstStyle/>
          <a:p>
            <a:r>
              <a:rPr lang="en-US" dirty="0"/>
              <a:t>League of Legends is a 5v5 competitive strategy game</a:t>
            </a:r>
          </a:p>
          <a:p>
            <a:r>
              <a:rPr lang="en-US" dirty="0"/>
              <a:t>Each player chooses a character from a roster of 146 characters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22634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7F3A5D00-293B-F540-99BC-4127FB695129}"/>
              </a:ext>
            </a:extLst>
          </p:cNvPr>
          <p:cNvSpPr/>
          <p:nvPr/>
        </p:nvSpPr>
        <p:spPr>
          <a:xfrm>
            <a:off x="7016975" y="3110647"/>
            <a:ext cx="4621065" cy="3693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Collectively called “objectives”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FC1967-DCCB-4248-9707-4697D7A9C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Background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598DF6-3E34-6F48-B390-6C9B79E431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4796" y="1980274"/>
            <a:ext cx="609600" cy="609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F6C012F-6AFC-8C4B-9F5C-6DC8823E16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7668" y="2009700"/>
            <a:ext cx="609600" cy="609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47A0128-8E20-8945-B6C6-7486F4380C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630184"/>
            <a:ext cx="609600" cy="609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90B32D2-4ECD-0A49-BAA2-FA57E8F153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37668" y="2626825"/>
            <a:ext cx="609600" cy="609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9F2574E-6F21-4F44-B712-1BE3EEBB3F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200" y="2002631"/>
            <a:ext cx="609600" cy="6096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EE8A0FF-4D4E-E942-8F95-66454E577A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64796" y="2630184"/>
            <a:ext cx="609600" cy="6096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40264B9-456D-E743-9219-F98ABFD3EBAC}"/>
              </a:ext>
            </a:extLst>
          </p:cNvPr>
          <p:cNvSpPr txBox="1"/>
          <p:nvPr/>
        </p:nvSpPr>
        <p:spPr>
          <a:xfrm>
            <a:off x="838200" y="1243236"/>
            <a:ext cx="46313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Riot Games defines 6 character classes </a:t>
            </a:r>
          </a:p>
          <a:p>
            <a:r>
              <a:rPr lang="en-US" dirty="0"/>
              <a:t>in their API: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8704552-7A79-F44A-9E64-465F7EAD074F}"/>
              </a:ext>
            </a:extLst>
          </p:cNvPr>
          <p:cNvSpPr txBox="1"/>
          <p:nvPr/>
        </p:nvSpPr>
        <p:spPr>
          <a:xfrm>
            <a:off x="1447800" y="2134990"/>
            <a:ext cx="1100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Assassin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6942AD1-3F24-6043-BCF9-219675EB72C5}"/>
              </a:ext>
            </a:extLst>
          </p:cNvPr>
          <p:cNvSpPr txBox="1"/>
          <p:nvPr/>
        </p:nvSpPr>
        <p:spPr>
          <a:xfrm>
            <a:off x="1447800" y="2791162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Mage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BF412FD-3844-FE44-8945-D83650DC593D}"/>
              </a:ext>
            </a:extLst>
          </p:cNvPr>
          <p:cNvSpPr txBox="1"/>
          <p:nvPr/>
        </p:nvSpPr>
        <p:spPr>
          <a:xfrm>
            <a:off x="3592861" y="2122765"/>
            <a:ext cx="938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Fighter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88B275C-56CF-C944-A17D-8D379BDEE427}"/>
              </a:ext>
            </a:extLst>
          </p:cNvPr>
          <p:cNvSpPr txBox="1"/>
          <p:nvPr/>
        </p:nvSpPr>
        <p:spPr>
          <a:xfrm>
            <a:off x="3584897" y="2746959"/>
            <a:ext cx="13420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Marksman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37335FF-BEBC-B94C-89C0-1476CBF7A4CB}"/>
              </a:ext>
            </a:extLst>
          </p:cNvPr>
          <p:cNvSpPr txBox="1"/>
          <p:nvPr/>
        </p:nvSpPr>
        <p:spPr>
          <a:xfrm>
            <a:off x="5738140" y="2102610"/>
            <a:ext cx="1053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Support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10A77A1-12AD-334A-89A8-716BB2256FAD}"/>
              </a:ext>
            </a:extLst>
          </p:cNvPr>
          <p:cNvSpPr txBox="1"/>
          <p:nvPr/>
        </p:nvSpPr>
        <p:spPr>
          <a:xfrm>
            <a:off x="5774396" y="2746959"/>
            <a:ext cx="696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Tank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17E16D04-DECA-6948-9F40-E071F6FCA9B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8200" y="4294181"/>
            <a:ext cx="609600" cy="48126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269B05A-7FD6-7A44-B536-E98B3FE51240}"/>
              </a:ext>
            </a:extLst>
          </p:cNvPr>
          <p:cNvSpPr txBox="1"/>
          <p:nvPr/>
        </p:nvSpPr>
        <p:spPr>
          <a:xfrm>
            <a:off x="807534" y="3785145"/>
            <a:ext cx="5554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Several different types of advantage to be had: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1242A5B-1EB8-284A-87D1-7354A95ACD68}"/>
              </a:ext>
            </a:extLst>
          </p:cNvPr>
          <p:cNvSpPr txBox="1"/>
          <p:nvPr/>
        </p:nvSpPr>
        <p:spPr>
          <a:xfrm>
            <a:off x="1417316" y="4382655"/>
            <a:ext cx="2167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Gold to buy items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151B76E-CABF-EF4F-BF81-8DDC1ABB7BD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2996" y="5056022"/>
            <a:ext cx="635000" cy="6350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90B8D389-138F-4749-B582-30864DBB29BF}"/>
              </a:ext>
            </a:extLst>
          </p:cNvPr>
          <p:cNvSpPr txBox="1"/>
          <p:nvPr/>
        </p:nvSpPr>
        <p:spPr>
          <a:xfrm>
            <a:off x="1452531" y="5199430"/>
            <a:ext cx="2140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Experience Points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7ED104BB-A84D-3F46-BEFF-EBE28703207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16975" y="4162040"/>
            <a:ext cx="522470" cy="810561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8E57C52C-D4C9-A54F-969B-3198D9719D0B}"/>
              </a:ext>
            </a:extLst>
          </p:cNvPr>
          <p:cNvSpPr txBox="1"/>
          <p:nvPr/>
        </p:nvSpPr>
        <p:spPr>
          <a:xfrm>
            <a:off x="7539445" y="4350146"/>
            <a:ext cx="3203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Destroying Enemy Buildings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F5EA7E03-E4AF-A44C-B885-A95F2CC0E05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90916" y="5160707"/>
            <a:ext cx="948529" cy="810561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BCEF298D-115E-124E-B6C7-C0478181E3F3}"/>
              </a:ext>
            </a:extLst>
          </p:cNvPr>
          <p:cNvSpPr txBox="1"/>
          <p:nvPr/>
        </p:nvSpPr>
        <p:spPr>
          <a:xfrm>
            <a:off x="7539445" y="5401539"/>
            <a:ext cx="2701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Killing neutral monsters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F6D03C6-EEFC-234F-A1BD-4E2B285BC82C}"/>
              </a:ext>
            </a:extLst>
          </p:cNvPr>
          <p:cNvSpPr txBox="1"/>
          <p:nvPr/>
        </p:nvSpPr>
        <p:spPr>
          <a:xfrm>
            <a:off x="0" y="6596390"/>
            <a:ext cx="44230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Image credit: League of Legends wiki, screenshots from game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7E597C8-045F-2A40-86CE-DE7173C8CE82}"/>
              </a:ext>
            </a:extLst>
          </p:cNvPr>
          <p:cNvCxnSpPr>
            <a:cxnSpLocks/>
          </p:cNvCxnSpPr>
          <p:nvPr/>
        </p:nvCxnSpPr>
        <p:spPr>
          <a:xfrm flipH="1">
            <a:off x="6698927" y="3426145"/>
            <a:ext cx="443028" cy="162987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BBC01EA2-E04A-3C4A-866A-FC34ACB0552A}"/>
              </a:ext>
            </a:extLst>
          </p:cNvPr>
          <p:cNvCxnSpPr>
            <a:cxnSpLocks/>
          </p:cNvCxnSpPr>
          <p:nvPr/>
        </p:nvCxnSpPr>
        <p:spPr>
          <a:xfrm>
            <a:off x="7165888" y="3479979"/>
            <a:ext cx="112322" cy="59864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78020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4FAC01-B204-934B-B506-08BBFB9EDD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Research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02DC9C-5240-1644-A923-B8F9A27FCA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2" y="1573524"/>
            <a:ext cx="8799730" cy="4195481"/>
          </a:xfrm>
        </p:spPr>
        <p:txBody>
          <a:bodyPr/>
          <a:lstStyle/>
          <a:p>
            <a:r>
              <a:rPr lang="en-US" dirty="0"/>
              <a:t>How do the character classes pursue victory differently?</a:t>
            </a:r>
          </a:p>
          <a:p>
            <a:r>
              <a:rPr lang="en-US" dirty="0"/>
              <a:t>For which classes is it important to </a:t>
            </a:r>
            <a:r>
              <a:rPr lang="en-US" i="1" dirty="0"/>
              <a:t>individually </a:t>
            </a:r>
            <a:r>
              <a:rPr lang="en-US" dirty="0"/>
              <a:t>have an advantage, not just be on a team with an advantage?</a:t>
            </a:r>
          </a:p>
          <a:p>
            <a:r>
              <a:rPr lang="en-US" dirty="0"/>
              <a:t>To what extent is Riot’s division of the characters valid and useful?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80953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4FAC01-B204-934B-B506-08BBFB9EDD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02DC9C-5240-1644-A923-B8F9A27FCA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1" y="1573524"/>
            <a:ext cx="8946541" cy="4195481"/>
          </a:xfrm>
        </p:spPr>
        <p:txBody>
          <a:bodyPr>
            <a:normAutofit/>
          </a:bodyPr>
          <a:lstStyle/>
          <a:p>
            <a:r>
              <a:rPr lang="en-US" dirty="0"/>
              <a:t>Gathered from Riot’s public API</a:t>
            </a:r>
          </a:p>
          <a:p>
            <a:r>
              <a:rPr lang="en-US" dirty="0"/>
              <a:t>Around 8000 games – limited by API rate limits </a:t>
            </a:r>
            <a:r>
              <a:rPr lang="en-US" dirty="0">
                <a:sym typeface="Wingdings" pitchFamily="2" charset="2"/>
              </a:rPr>
              <a:t>:(</a:t>
            </a:r>
          </a:p>
          <a:p>
            <a:r>
              <a:rPr lang="en-US" dirty="0"/>
              <a:t>Lots of postgame stats, including ones used to denote “early game” advantage, which is usually thought to be more important for certain types of character</a:t>
            </a:r>
          </a:p>
        </p:txBody>
      </p:sp>
    </p:spTree>
    <p:extLst>
      <p:ext uri="{BB962C8B-B14F-4D97-AF65-F5344CB8AC3E}">
        <p14:creationId xmlns:p14="http://schemas.microsoft.com/office/powerpoint/2010/main" val="29390634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4FAC01-B204-934B-B506-08BBFB9EDD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EDA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BE9B29-B14F-AD40-B047-A7CF14F671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1" y="1152983"/>
            <a:ext cx="8231559" cy="514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2077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4FAC01-B204-934B-B506-08BBFB9EDD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Modeling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02DC9C-5240-1644-A923-B8F9A27FCA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1" y="1573524"/>
            <a:ext cx="8946541" cy="4195481"/>
          </a:xfrm>
        </p:spPr>
        <p:txBody>
          <a:bodyPr>
            <a:normAutofit/>
          </a:bodyPr>
          <a:lstStyle/>
          <a:p>
            <a:r>
              <a:rPr lang="en-US" dirty="0"/>
              <a:t>Compared between several different stepwise techniques</a:t>
            </a:r>
          </a:p>
          <a:p>
            <a:pPr lvl="1"/>
            <a:r>
              <a:rPr lang="en-US" dirty="0"/>
              <a:t>Final model is from backwards selection with AIC</a:t>
            </a:r>
          </a:p>
          <a:p>
            <a:pPr lvl="1"/>
            <a:endParaRPr lang="en-US" dirty="0"/>
          </a:p>
          <a:p>
            <a:r>
              <a:rPr lang="en-US" dirty="0"/>
              <a:t>Some predictors from later in the game cause multicollinearity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Interestingly enough, interactions weren’t significant next to the main effects of the different advantages</a:t>
            </a:r>
          </a:p>
        </p:txBody>
      </p:sp>
    </p:spTree>
    <p:extLst>
      <p:ext uri="{BB962C8B-B14F-4D97-AF65-F5344CB8AC3E}">
        <p14:creationId xmlns:p14="http://schemas.microsoft.com/office/powerpoint/2010/main" val="30046382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33">
            <a:extLst>
              <a:ext uri="{FF2B5EF4-FFF2-40B4-BE49-F238E27FC236}">
                <a16:creationId xmlns:a16="http://schemas.microsoft.com/office/drawing/2014/main" id="{F5D0B28F-EB52-8745-A23F-ED931D17BA0A}"/>
              </a:ext>
            </a:extLst>
          </p:cNvPr>
          <p:cNvSpPr txBox="1"/>
          <p:nvPr/>
        </p:nvSpPr>
        <p:spPr>
          <a:xfrm>
            <a:off x="0" y="2853154"/>
            <a:ext cx="19955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Could be related, although VIF was low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79E6A238-978C-4B47-878D-201BAF76F9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6165" y="1152983"/>
            <a:ext cx="6627388" cy="41656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94FAC01-B204-934B-B506-08BBFB9EDD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Results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92C43B-6442-E448-91FF-DE7483095C27}"/>
              </a:ext>
            </a:extLst>
          </p:cNvPr>
          <p:cNvSpPr txBox="1"/>
          <p:nvPr/>
        </p:nvSpPr>
        <p:spPr>
          <a:xfrm>
            <a:off x="8815754" y="1723390"/>
            <a:ext cx="34975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Fighter class wins more often,</a:t>
            </a:r>
          </a:p>
          <a:p>
            <a:r>
              <a:rPr lang="en-US" dirty="0"/>
              <a:t>as done Assassin (baseline)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061BAA8-F009-B54C-9427-DC3A15EF7B19}"/>
              </a:ext>
            </a:extLst>
          </p:cNvPr>
          <p:cNvSpPr/>
          <p:nvPr/>
        </p:nvSpPr>
        <p:spPr>
          <a:xfrm>
            <a:off x="2196165" y="3106840"/>
            <a:ext cx="6627388" cy="69295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4E5BF1F-1680-CF42-9738-79A573D38BEF}"/>
              </a:ext>
            </a:extLst>
          </p:cNvPr>
          <p:cNvSpPr txBox="1"/>
          <p:nvPr/>
        </p:nvSpPr>
        <p:spPr>
          <a:xfrm>
            <a:off x="8792068" y="3079896"/>
            <a:ext cx="29177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Assists higher magnitude</a:t>
            </a:r>
          </a:p>
          <a:p>
            <a:r>
              <a:rPr lang="en-US" dirty="0"/>
              <a:t>than kills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78E3E8D-0E71-AB41-A6FB-B417B38EABCD}"/>
              </a:ext>
            </a:extLst>
          </p:cNvPr>
          <p:cNvSpPr/>
          <p:nvPr/>
        </p:nvSpPr>
        <p:spPr>
          <a:xfrm>
            <a:off x="2221293" y="4314492"/>
            <a:ext cx="6577132" cy="2239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E581335-01D5-1E40-8633-5A047CA5BA6D}"/>
              </a:ext>
            </a:extLst>
          </p:cNvPr>
          <p:cNvSpPr txBox="1"/>
          <p:nvPr/>
        </p:nvSpPr>
        <p:spPr>
          <a:xfrm>
            <a:off x="8815755" y="4241825"/>
            <a:ext cx="2836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First dragon is important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09A80E4-95B1-5D41-9C38-E48676EBDDA7}"/>
              </a:ext>
            </a:extLst>
          </p:cNvPr>
          <p:cNvSpPr/>
          <p:nvPr/>
        </p:nvSpPr>
        <p:spPr>
          <a:xfrm>
            <a:off x="2206853" y="1921919"/>
            <a:ext cx="6616700" cy="202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D446E000-E8A6-BF47-A8A6-D210D1566AA8}"/>
              </a:ext>
            </a:extLst>
          </p:cNvPr>
          <p:cNvSpPr/>
          <p:nvPr/>
        </p:nvSpPr>
        <p:spPr>
          <a:xfrm>
            <a:off x="2196165" y="4782119"/>
            <a:ext cx="6627388" cy="2239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47B0483-1D7C-B044-9F51-8E5FAA4DDF4D}"/>
              </a:ext>
            </a:extLst>
          </p:cNvPr>
          <p:cNvSpPr txBox="1"/>
          <p:nvPr/>
        </p:nvSpPr>
        <p:spPr>
          <a:xfrm>
            <a:off x="8815754" y="4709452"/>
            <a:ext cx="2980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First tower very important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C8142C70-5B0A-3641-930C-136856265CA4}"/>
              </a:ext>
            </a:extLst>
          </p:cNvPr>
          <p:cNvCxnSpPr>
            <a:cxnSpLocks/>
          </p:cNvCxnSpPr>
          <p:nvPr/>
        </p:nvCxnSpPr>
        <p:spPr>
          <a:xfrm flipV="1">
            <a:off x="1766656" y="2760955"/>
            <a:ext cx="363985" cy="64210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3BDA0000-6DD4-FA4B-AE7D-9E9C72FD9C45}"/>
              </a:ext>
            </a:extLst>
          </p:cNvPr>
          <p:cNvCxnSpPr>
            <a:cxnSpLocks/>
          </p:cNvCxnSpPr>
          <p:nvPr/>
        </p:nvCxnSpPr>
        <p:spPr>
          <a:xfrm flipV="1">
            <a:off x="1766656" y="3000652"/>
            <a:ext cx="363985" cy="40240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013A6C9A-C19F-2143-950F-70180CD7D5D3}"/>
              </a:ext>
            </a:extLst>
          </p:cNvPr>
          <p:cNvCxnSpPr>
            <a:cxnSpLocks/>
          </p:cNvCxnSpPr>
          <p:nvPr/>
        </p:nvCxnSpPr>
        <p:spPr>
          <a:xfrm>
            <a:off x="1766656" y="3429000"/>
            <a:ext cx="363985" cy="48875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0D157C0B-AFE3-C440-B763-F545367FE90E}"/>
              </a:ext>
            </a:extLst>
          </p:cNvPr>
          <p:cNvCxnSpPr>
            <a:cxnSpLocks/>
          </p:cNvCxnSpPr>
          <p:nvPr/>
        </p:nvCxnSpPr>
        <p:spPr>
          <a:xfrm>
            <a:off x="1766656" y="3429000"/>
            <a:ext cx="363985" cy="71668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57870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4FAC01-B204-934B-B506-08BBFB9EDD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02DC9C-5240-1644-A923-B8F9A27FCA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1" y="1573524"/>
            <a:ext cx="8946541" cy="4831758"/>
          </a:xfrm>
        </p:spPr>
        <p:txBody>
          <a:bodyPr>
            <a:normAutofit/>
          </a:bodyPr>
          <a:lstStyle/>
          <a:p>
            <a:r>
              <a:rPr lang="en-US" dirty="0"/>
              <a:t>Early objectives very important</a:t>
            </a:r>
          </a:p>
          <a:p>
            <a:pPr lvl="1"/>
            <a:r>
              <a:rPr lang="en-US" dirty="0"/>
              <a:t>In particular, more important than early individual advantage</a:t>
            </a:r>
          </a:p>
          <a:p>
            <a:r>
              <a:rPr lang="en-US" dirty="0"/>
              <a:t>Usefulness of early individual advantage did not vary significantly by champion class</a:t>
            </a:r>
          </a:p>
          <a:p>
            <a:r>
              <a:rPr lang="en-US" dirty="0"/>
              <a:t>Usefulness of early team advantage didn’t either</a:t>
            </a:r>
          </a:p>
          <a:p>
            <a:endParaRPr lang="en-US" dirty="0"/>
          </a:p>
          <a:p>
            <a:r>
              <a:rPr lang="en-US" dirty="0"/>
              <a:t>Riot’s division of the characters definitely has value in terms of distinguishing gameplay, but doesn’t really capture a difference in victory condition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124403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{175AF06A-8C5E-CF44-B000-A9FC7D639FD8}tf10001062</Template>
  <TotalTime>447</TotalTime>
  <Words>313</Words>
  <Application>Microsoft Macintosh PowerPoint</Application>
  <PresentationFormat>Widescreen</PresentationFormat>
  <Paragraphs>56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Century Gothic</vt:lpstr>
      <vt:lpstr>Wingdings 3</vt:lpstr>
      <vt:lpstr>Ion</vt:lpstr>
      <vt:lpstr>PowerPoint Presentation</vt:lpstr>
      <vt:lpstr>Background</vt:lpstr>
      <vt:lpstr>Background</vt:lpstr>
      <vt:lpstr>Research Questions</vt:lpstr>
      <vt:lpstr>Data</vt:lpstr>
      <vt:lpstr>EDA</vt:lpstr>
      <vt:lpstr>Modeling</vt:lpstr>
      <vt:lpstr>Results</vt:lpstr>
      <vt:lpstr>Conclusions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Ethan Swartzentruber</dc:creator>
  <cp:lastModifiedBy>Ethan Swartzentruber</cp:lastModifiedBy>
  <cp:revision>27</cp:revision>
  <dcterms:created xsi:type="dcterms:W3CDTF">2019-12-02T21:24:39Z</dcterms:created>
  <dcterms:modified xsi:type="dcterms:W3CDTF">2019-12-03T05:09:57Z</dcterms:modified>
</cp:coreProperties>
</file>